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4BCF9-D60A-472D-A628-ADDD5D5C20B0}" type="doc">
      <dgm:prSet loTypeId="urn:microsoft.com/office/officeart/2005/8/layout/vList6" loCatId="list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A6146A79-6A9D-4B4B-B643-FE5CCA911BB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 раздел 06 входят следующие расходы:</a:t>
          </a:r>
          <a:endParaRPr lang="ru-RU" dirty="0">
            <a:solidFill>
              <a:schemeClr val="tx1"/>
            </a:solidFill>
          </a:endParaRPr>
        </a:p>
      </dgm:t>
    </dgm:pt>
    <dgm:pt modelId="{AA9FC20D-F748-4C2B-A565-69F0E78549D7}" type="parTrans" cxnId="{4092EBAE-33B9-4830-94F3-E02A81AFB782}">
      <dgm:prSet/>
      <dgm:spPr/>
      <dgm:t>
        <a:bodyPr/>
        <a:lstStyle/>
        <a:p>
          <a:endParaRPr lang="ru-RU"/>
        </a:p>
      </dgm:t>
    </dgm:pt>
    <dgm:pt modelId="{DB75BD0C-74F7-4C07-841E-A7930507A9D5}" type="sibTrans" cxnId="{4092EBAE-33B9-4830-94F3-E02A81AFB782}">
      <dgm:prSet/>
      <dgm:spPr/>
      <dgm:t>
        <a:bodyPr/>
        <a:lstStyle/>
        <a:p>
          <a:endParaRPr lang="ru-RU"/>
        </a:p>
      </dgm:t>
    </dgm:pt>
    <dgm:pt modelId="{244D9225-B7AF-4044-85BF-5483F2EAF852}">
      <dgm:prSet phldrT="[Текст]"/>
      <dgm:spPr/>
      <dgm:t>
        <a:bodyPr/>
        <a:lstStyle/>
        <a:p>
          <a:pPr algn="just"/>
          <a:r>
            <a:rPr lang="ru-RU" dirty="0" smtClean="0"/>
            <a:t>Расходы по ЖКХ и жилищному строительству;</a:t>
          </a:r>
          <a:endParaRPr lang="ru-RU" dirty="0"/>
        </a:p>
      </dgm:t>
    </dgm:pt>
    <dgm:pt modelId="{3F4288DE-EFD3-4402-9031-8E4C4229AFFE}" type="parTrans" cxnId="{04DF6A73-42DE-4E2D-971E-47E2C286D19F}">
      <dgm:prSet/>
      <dgm:spPr/>
      <dgm:t>
        <a:bodyPr/>
        <a:lstStyle/>
        <a:p>
          <a:endParaRPr lang="ru-RU"/>
        </a:p>
      </dgm:t>
    </dgm:pt>
    <dgm:pt modelId="{43565A2E-E849-4E81-9A08-FEA59FD520BF}" type="sibTrans" cxnId="{04DF6A73-42DE-4E2D-971E-47E2C286D19F}">
      <dgm:prSet/>
      <dgm:spPr/>
      <dgm:t>
        <a:bodyPr/>
        <a:lstStyle/>
        <a:p>
          <a:endParaRPr lang="ru-RU"/>
        </a:p>
      </dgm:t>
    </dgm:pt>
    <dgm:pt modelId="{3166728B-4B12-4B95-8168-9DD6A502CF0E}">
      <dgm:prSet phldrT="[Текст]"/>
      <dgm:spPr/>
      <dgm:t>
        <a:bodyPr/>
        <a:lstStyle/>
        <a:p>
          <a:pPr algn="just"/>
          <a:r>
            <a:rPr lang="ru-RU" dirty="0" smtClean="0"/>
            <a:t>Расходы на благоустройство населенных пунктов;</a:t>
          </a:r>
          <a:endParaRPr lang="ru-RU" dirty="0"/>
        </a:p>
      </dgm:t>
    </dgm:pt>
    <dgm:pt modelId="{317FE9C3-A728-4A0D-902F-685A89CBBBAE}" type="parTrans" cxnId="{0AA50772-C7BD-4B8E-9A04-DDD92B2E8847}">
      <dgm:prSet/>
      <dgm:spPr/>
      <dgm:t>
        <a:bodyPr/>
        <a:lstStyle/>
        <a:p>
          <a:endParaRPr lang="ru-RU"/>
        </a:p>
      </dgm:t>
    </dgm:pt>
    <dgm:pt modelId="{DD2DD0C5-4581-4EE7-A613-E197BC6019BF}" type="sibTrans" cxnId="{0AA50772-C7BD-4B8E-9A04-DDD92B2E8847}">
      <dgm:prSet/>
      <dgm:spPr/>
      <dgm:t>
        <a:bodyPr/>
        <a:lstStyle/>
        <a:p>
          <a:endParaRPr lang="ru-RU"/>
        </a:p>
      </dgm:t>
    </dgm:pt>
    <dgm:pt modelId="{B91FFA80-A5F1-4894-892D-3B11A65148BC}">
      <dgm:prSet phldrT="[Текст]"/>
      <dgm:spPr/>
      <dgm:t>
        <a:bodyPr/>
        <a:lstStyle/>
        <a:p>
          <a:pPr algn="just"/>
          <a:r>
            <a:rPr lang="ru-RU" dirty="0" smtClean="0"/>
            <a:t>Расходы на научно-технические программы и проекты в области жилищно-коммунальных услуг;</a:t>
          </a:r>
          <a:endParaRPr lang="ru-RU" dirty="0"/>
        </a:p>
      </dgm:t>
    </dgm:pt>
    <dgm:pt modelId="{791C2D59-D252-4811-8856-692EC1733188}" type="parTrans" cxnId="{F31283B4-CF00-4EE7-8F9B-642C2DBD34ED}">
      <dgm:prSet/>
      <dgm:spPr/>
      <dgm:t>
        <a:bodyPr/>
        <a:lstStyle/>
        <a:p>
          <a:endParaRPr lang="ru-RU"/>
        </a:p>
      </dgm:t>
    </dgm:pt>
    <dgm:pt modelId="{CD7598C4-051A-4260-AA10-ACEAE8BB93F7}" type="sibTrans" cxnId="{F31283B4-CF00-4EE7-8F9B-642C2DBD34ED}">
      <dgm:prSet/>
      <dgm:spPr/>
      <dgm:t>
        <a:bodyPr/>
        <a:lstStyle/>
        <a:p>
          <a:endParaRPr lang="ru-RU"/>
        </a:p>
      </dgm:t>
    </dgm:pt>
    <dgm:pt modelId="{20ED5D8D-2C72-4DDC-A3C9-5058A9357708}">
      <dgm:prSet phldrT="[Текст]"/>
      <dgm:spPr/>
      <dgm:t>
        <a:bodyPr/>
        <a:lstStyle/>
        <a:p>
          <a:pPr algn="just"/>
          <a:r>
            <a:rPr lang="ru-RU" dirty="0" smtClean="0"/>
            <a:t>Расходы на обеспечение функционирования органов, осуществляющих руководство в сфере жилищно-коммунальных услуг.</a:t>
          </a:r>
          <a:endParaRPr lang="ru-RU" dirty="0"/>
        </a:p>
      </dgm:t>
    </dgm:pt>
    <dgm:pt modelId="{E3E2C2FC-4778-435E-B3A3-4352BA5F7BEC}" type="parTrans" cxnId="{56052E11-43CD-481B-8001-C788985BA947}">
      <dgm:prSet/>
      <dgm:spPr/>
      <dgm:t>
        <a:bodyPr/>
        <a:lstStyle/>
        <a:p>
          <a:endParaRPr lang="ru-RU"/>
        </a:p>
      </dgm:t>
    </dgm:pt>
    <dgm:pt modelId="{2FF48FA0-53AF-43E9-B0C0-C6CDB65B0BAF}" type="sibTrans" cxnId="{56052E11-43CD-481B-8001-C788985BA947}">
      <dgm:prSet/>
      <dgm:spPr/>
      <dgm:t>
        <a:bodyPr/>
        <a:lstStyle/>
        <a:p>
          <a:endParaRPr lang="ru-RU"/>
        </a:p>
      </dgm:t>
    </dgm:pt>
    <dgm:pt modelId="{BA9289F2-6633-45E5-B935-4855C631F9CA}" type="pres">
      <dgm:prSet presAssocID="{75A4BCF9-D60A-472D-A628-ADDD5D5C20B0}" presName="Name0" presStyleCnt="0">
        <dgm:presLayoutVars>
          <dgm:dir/>
          <dgm:animLvl val="lvl"/>
          <dgm:resizeHandles/>
        </dgm:presLayoutVars>
      </dgm:prSet>
      <dgm:spPr/>
    </dgm:pt>
    <dgm:pt modelId="{31AA2BE0-680D-49E9-8DF8-2D50110487F6}" type="pres">
      <dgm:prSet presAssocID="{A6146A79-6A9D-4B4B-B643-FE5CCA911BBE}" presName="linNode" presStyleCnt="0"/>
      <dgm:spPr/>
    </dgm:pt>
    <dgm:pt modelId="{93F5EEFD-D3EA-405C-9807-8C1495EB838B}" type="pres">
      <dgm:prSet presAssocID="{A6146A79-6A9D-4B4B-B643-FE5CCA911BBE}" presName="parentShp" presStyleLbl="node1" presStyleIdx="0" presStyleCnt="1" custScaleX="58983" custScaleY="53572" custLinFactNeighborX="-13672" custLinFactNeighborY="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C1EB8-0109-412A-9B38-552A355BBCDF}" type="pres">
      <dgm:prSet presAssocID="{A6146A79-6A9D-4B4B-B643-FE5CCA911BBE}" presName="childShp" presStyleLbl="bgAccFollowNode1" presStyleIdx="0" presStyleCnt="1" custScaleX="139585" custLinFactNeighborX="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656F0-67E7-406B-937A-74ECC13F18B5}" type="presOf" srcId="{3166728B-4B12-4B95-8168-9DD6A502CF0E}" destId="{1AFC1EB8-0109-412A-9B38-552A355BBCDF}" srcOrd="0" destOrd="1" presId="urn:microsoft.com/office/officeart/2005/8/layout/vList6"/>
    <dgm:cxn modelId="{26FADFC4-2DE2-4AF6-9961-14B944A303D5}" type="presOf" srcId="{B91FFA80-A5F1-4894-892D-3B11A65148BC}" destId="{1AFC1EB8-0109-412A-9B38-552A355BBCDF}" srcOrd="0" destOrd="2" presId="urn:microsoft.com/office/officeart/2005/8/layout/vList6"/>
    <dgm:cxn modelId="{9C91C5DB-1D6E-494A-8990-BFBA0144A6B6}" type="presOf" srcId="{75A4BCF9-D60A-472D-A628-ADDD5D5C20B0}" destId="{BA9289F2-6633-45E5-B935-4855C631F9CA}" srcOrd="0" destOrd="0" presId="urn:microsoft.com/office/officeart/2005/8/layout/vList6"/>
    <dgm:cxn modelId="{0AA50772-C7BD-4B8E-9A04-DDD92B2E8847}" srcId="{A6146A79-6A9D-4B4B-B643-FE5CCA911BBE}" destId="{3166728B-4B12-4B95-8168-9DD6A502CF0E}" srcOrd="1" destOrd="0" parTransId="{317FE9C3-A728-4A0D-902F-685A89CBBBAE}" sibTransId="{DD2DD0C5-4581-4EE7-A613-E197BC6019BF}"/>
    <dgm:cxn modelId="{F31283B4-CF00-4EE7-8F9B-642C2DBD34ED}" srcId="{A6146A79-6A9D-4B4B-B643-FE5CCA911BBE}" destId="{B91FFA80-A5F1-4894-892D-3B11A65148BC}" srcOrd="2" destOrd="0" parTransId="{791C2D59-D252-4811-8856-692EC1733188}" sibTransId="{CD7598C4-051A-4260-AA10-ACEAE8BB93F7}"/>
    <dgm:cxn modelId="{4092EBAE-33B9-4830-94F3-E02A81AFB782}" srcId="{75A4BCF9-D60A-472D-A628-ADDD5D5C20B0}" destId="{A6146A79-6A9D-4B4B-B643-FE5CCA911BBE}" srcOrd="0" destOrd="0" parTransId="{AA9FC20D-F748-4C2B-A565-69F0E78549D7}" sibTransId="{DB75BD0C-74F7-4C07-841E-A7930507A9D5}"/>
    <dgm:cxn modelId="{B3A7B760-6072-4B6F-B4FD-BC1EBE90AF91}" type="presOf" srcId="{20ED5D8D-2C72-4DDC-A3C9-5058A9357708}" destId="{1AFC1EB8-0109-412A-9B38-552A355BBCDF}" srcOrd="0" destOrd="3" presId="urn:microsoft.com/office/officeart/2005/8/layout/vList6"/>
    <dgm:cxn modelId="{56052E11-43CD-481B-8001-C788985BA947}" srcId="{A6146A79-6A9D-4B4B-B643-FE5CCA911BBE}" destId="{20ED5D8D-2C72-4DDC-A3C9-5058A9357708}" srcOrd="3" destOrd="0" parTransId="{E3E2C2FC-4778-435E-B3A3-4352BA5F7BEC}" sibTransId="{2FF48FA0-53AF-43E9-B0C0-C6CDB65B0BAF}"/>
    <dgm:cxn modelId="{04DF6A73-42DE-4E2D-971E-47E2C286D19F}" srcId="{A6146A79-6A9D-4B4B-B643-FE5CCA911BBE}" destId="{244D9225-B7AF-4044-85BF-5483F2EAF852}" srcOrd="0" destOrd="0" parTransId="{3F4288DE-EFD3-4402-9031-8E4C4229AFFE}" sibTransId="{43565A2E-E849-4E81-9A08-FEA59FD520BF}"/>
    <dgm:cxn modelId="{BFBC7AFF-D9E4-445B-80A4-761197729BCC}" type="presOf" srcId="{A6146A79-6A9D-4B4B-B643-FE5CCA911BBE}" destId="{93F5EEFD-D3EA-405C-9807-8C1495EB838B}" srcOrd="0" destOrd="0" presId="urn:microsoft.com/office/officeart/2005/8/layout/vList6"/>
    <dgm:cxn modelId="{7CDDBF43-CDD1-4B23-8211-FC2F430066CF}" type="presOf" srcId="{244D9225-B7AF-4044-85BF-5483F2EAF852}" destId="{1AFC1EB8-0109-412A-9B38-552A355BBCDF}" srcOrd="0" destOrd="0" presId="urn:microsoft.com/office/officeart/2005/8/layout/vList6"/>
    <dgm:cxn modelId="{E468F41A-78EB-4B33-A1E1-21C695EFEF59}" type="presParOf" srcId="{BA9289F2-6633-45E5-B935-4855C631F9CA}" destId="{31AA2BE0-680D-49E9-8DF8-2D50110487F6}" srcOrd="0" destOrd="0" presId="urn:microsoft.com/office/officeart/2005/8/layout/vList6"/>
    <dgm:cxn modelId="{50BB4789-4687-461C-ACF6-BA05951C75DC}" type="presParOf" srcId="{31AA2BE0-680D-49E9-8DF8-2D50110487F6}" destId="{93F5EEFD-D3EA-405C-9807-8C1495EB838B}" srcOrd="0" destOrd="0" presId="urn:microsoft.com/office/officeart/2005/8/layout/vList6"/>
    <dgm:cxn modelId="{4306A319-08FF-4081-A39D-3955AE69237D}" type="presParOf" srcId="{31AA2BE0-680D-49E9-8DF8-2D50110487F6}" destId="{1AFC1EB8-0109-412A-9B38-552A355BBCD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C7273-E72F-47BB-A436-B794B24B8083}" type="doc">
      <dgm:prSet loTypeId="urn:microsoft.com/office/officeart/2005/8/layout/v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CE7AB60-F13C-4B28-8BB9-023EC814985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1) бюджеты всех уровней;</a:t>
          </a:r>
          <a:endParaRPr lang="ru-RU" dirty="0">
            <a:solidFill>
              <a:schemeClr val="tx1"/>
            </a:solidFill>
          </a:endParaRPr>
        </a:p>
      </dgm:t>
    </dgm:pt>
    <dgm:pt modelId="{D30E8BA5-38CA-4FC9-81B6-52ECFCC1FAA2}" type="parTrans" cxnId="{A2CAD5CA-8637-4081-908D-19A6E59B2F76}">
      <dgm:prSet/>
      <dgm:spPr/>
      <dgm:t>
        <a:bodyPr/>
        <a:lstStyle/>
        <a:p>
          <a:endParaRPr lang="ru-RU"/>
        </a:p>
      </dgm:t>
    </dgm:pt>
    <dgm:pt modelId="{1809FC67-C3C5-40BB-A59E-FB04E608C8BC}" type="sibTrans" cxnId="{A2CAD5CA-8637-4081-908D-19A6E59B2F76}">
      <dgm:prSet/>
      <dgm:spPr/>
      <dgm:t>
        <a:bodyPr/>
        <a:lstStyle/>
        <a:p>
          <a:endParaRPr lang="ru-RU"/>
        </a:p>
      </dgm:t>
    </dgm:pt>
    <dgm:pt modelId="{EF739774-324E-4EC0-91D7-73469F743B3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2) собственные и заемные средства организаций;</a:t>
          </a:r>
          <a:endParaRPr lang="ru-RU" dirty="0">
            <a:solidFill>
              <a:schemeClr val="tx1"/>
            </a:solidFill>
          </a:endParaRPr>
        </a:p>
      </dgm:t>
    </dgm:pt>
    <dgm:pt modelId="{5D68C5F4-9E1A-40AC-BA16-5ED6D77C29E1}" type="parTrans" cxnId="{E8EBB918-EC08-4497-A3F7-8C395562C800}">
      <dgm:prSet/>
      <dgm:spPr/>
      <dgm:t>
        <a:bodyPr/>
        <a:lstStyle/>
        <a:p>
          <a:endParaRPr lang="ru-RU"/>
        </a:p>
      </dgm:t>
    </dgm:pt>
    <dgm:pt modelId="{7BEE2E8C-9956-451E-968F-2465D7657FD6}" type="sibTrans" cxnId="{E8EBB918-EC08-4497-A3F7-8C395562C800}">
      <dgm:prSet/>
      <dgm:spPr/>
      <dgm:t>
        <a:bodyPr/>
        <a:lstStyle/>
        <a:p>
          <a:endParaRPr lang="ru-RU"/>
        </a:p>
      </dgm:t>
    </dgm:pt>
    <dgm:pt modelId="{27BE5FA5-6E01-454A-82EC-93D3A0139AF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3) собственные и заемные средства населения.</a:t>
          </a:r>
          <a:endParaRPr lang="ru-RU" dirty="0">
            <a:solidFill>
              <a:schemeClr val="tx1"/>
            </a:solidFill>
          </a:endParaRPr>
        </a:p>
      </dgm:t>
    </dgm:pt>
    <dgm:pt modelId="{D9EEE51B-6148-44DE-921F-D6CFF242C450}" type="parTrans" cxnId="{A74226F7-0A99-430E-B42B-95FC42A32572}">
      <dgm:prSet/>
      <dgm:spPr/>
      <dgm:t>
        <a:bodyPr/>
        <a:lstStyle/>
        <a:p>
          <a:endParaRPr lang="ru-RU"/>
        </a:p>
      </dgm:t>
    </dgm:pt>
    <dgm:pt modelId="{336CF497-BDEF-4180-90E2-D47DEE0D4CD8}" type="sibTrans" cxnId="{A74226F7-0A99-430E-B42B-95FC42A32572}">
      <dgm:prSet/>
      <dgm:spPr/>
      <dgm:t>
        <a:bodyPr/>
        <a:lstStyle/>
        <a:p>
          <a:endParaRPr lang="ru-RU"/>
        </a:p>
      </dgm:t>
    </dgm:pt>
    <dgm:pt modelId="{43F190C0-172B-4DAC-AF0E-2273C1645127}" type="pres">
      <dgm:prSet presAssocID="{3FBC7273-E72F-47BB-A436-B794B24B8083}" presName="outerComposite" presStyleCnt="0">
        <dgm:presLayoutVars>
          <dgm:chMax val="5"/>
          <dgm:dir/>
          <dgm:resizeHandles val="exact"/>
        </dgm:presLayoutVars>
      </dgm:prSet>
      <dgm:spPr/>
    </dgm:pt>
    <dgm:pt modelId="{FF25BBFA-3B4B-4644-A38B-7884919CDED0}" type="pres">
      <dgm:prSet presAssocID="{3FBC7273-E72F-47BB-A436-B794B24B8083}" presName="dummyMaxCanvas" presStyleCnt="0">
        <dgm:presLayoutVars/>
      </dgm:prSet>
      <dgm:spPr/>
    </dgm:pt>
    <dgm:pt modelId="{79F96901-C194-446E-8133-D95F2FC341ED}" type="pres">
      <dgm:prSet presAssocID="{3FBC7273-E72F-47BB-A436-B794B24B808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07F96-1EF0-4846-8E2E-25EC6BBF5D19}" type="pres">
      <dgm:prSet presAssocID="{3FBC7273-E72F-47BB-A436-B794B24B808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B3F7D-4E8E-4EAB-B162-1C2DEA2D18F9}" type="pres">
      <dgm:prSet presAssocID="{3FBC7273-E72F-47BB-A436-B794B24B808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74B13-198B-46F1-A1D6-AF2A68376017}" type="pres">
      <dgm:prSet presAssocID="{3FBC7273-E72F-47BB-A436-B794B24B8083}" presName="ThreeConn_1-2" presStyleLbl="fgAccFollowNode1" presStyleIdx="0" presStyleCnt="2">
        <dgm:presLayoutVars>
          <dgm:bulletEnabled val="1"/>
        </dgm:presLayoutVars>
      </dgm:prSet>
      <dgm:spPr/>
    </dgm:pt>
    <dgm:pt modelId="{2E179C4A-F556-452C-B5A1-754E33FF8C25}" type="pres">
      <dgm:prSet presAssocID="{3FBC7273-E72F-47BB-A436-B794B24B8083}" presName="ThreeConn_2-3" presStyleLbl="fgAccFollowNode1" presStyleIdx="1" presStyleCnt="2">
        <dgm:presLayoutVars>
          <dgm:bulletEnabled val="1"/>
        </dgm:presLayoutVars>
      </dgm:prSet>
      <dgm:spPr/>
    </dgm:pt>
    <dgm:pt modelId="{CCEE0B74-FE34-4AA8-B994-B1FEF5A70241}" type="pres">
      <dgm:prSet presAssocID="{3FBC7273-E72F-47BB-A436-B794B24B808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BB2DF-22E1-4811-B7FC-B8CA32B3FCA8}" type="pres">
      <dgm:prSet presAssocID="{3FBC7273-E72F-47BB-A436-B794B24B808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0E429-A4FD-4FBF-87E0-6B1E79BFEEE8}" type="pres">
      <dgm:prSet presAssocID="{3FBC7273-E72F-47BB-A436-B794B24B808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12C7F8-8B18-4A06-AE35-D7B0D1D22F95}" type="presOf" srcId="{7CE7AB60-F13C-4B28-8BB9-023EC814985A}" destId="{79F96901-C194-446E-8133-D95F2FC341ED}" srcOrd="0" destOrd="0" presId="urn:microsoft.com/office/officeart/2005/8/layout/vProcess5"/>
    <dgm:cxn modelId="{1FB7914A-89FD-4A28-8FC7-3C8012BB7E63}" type="presOf" srcId="{3FBC7273-E72F-47BB-A436-B794B24B8083}" destId="{43F190C0-172B-4DAC-AF0E-2273C1645127}" srcOrd="0" destOrd="0" presId="urn:microsoft.com/office/officeart/2005/8/layout/vProcess5"/>
    <dgm:cxn modelId="{E7DA5849-1102-4F9D-8B56-A93F4DA89EE0}" type="presOf" srcId="{EF739774-324E-4EC0-91D7-73469F743B32}" destId="{F61BB2DF-22E1-4811-B7FC-B8CA32B3FCA8}" srcOrd="1" destOrd="0" presId="urn:microsoft.com/office/officeart/2005/8/layout/vProcess5"/>
    <dgm:cxn modelId="{01B9915B-98E2-4614-A57C-0A79D5C4C4D6}" type="presOf" srcId="{27BE5FA5-6E01-454A-82EC-93D3A0139AF2}" destId="{9A1B3F7D-4E8E-4EAB-B162-1C2DEA2D18F9}" srcOrd="0" destOrd="0" presId="urn:microsoft.com/office/officeart/2005/8/layout/vProcess5"/>
    <dgm:cxn modelId="{E8EBB918-EC08-4497-A3F7-8C395562C800}" srcId="{3FBC7273-E72F-47BB-A436-B794B24B8083}" destId="{EF739774-324E-4EC0-91D7-73469F743B32}" srcOrd="1" destOrd="0" parTransId="{5D68C5F4-9E1A-40AC-BA16-5ED6D77C29E1}" sibTransId="{7BEE2E8C-9956-451E-968F-2465D7657FD6}"/>
    <dgm:cxn modelId="{A74226F7-0A99-430E-B42B-95FC42A32572}" srcId="{3FBC7273-E72F-47BB-A436-B794B24B8083}" destId="{27BE5FA5-6E01-454A-82EC-93D3A0139AF2}" srcOrd="2" destOrd="0" parTransId="{D9EEE51B-6148-44DE-921F-D6CFF242C450}" sibTransId="{336CF497-BDEF-4180-90E2-D47DEE0D4CD8}"/>
    <dgm:cxn modelId="{218573FA-0314-437A-920C-63F08459AD31}" type="presOf" srcId="{27BE5FA5-6E01-454A-82EC-93D3A0139AF2}" destId="{46F0E429-A4FD-4FBF-87E0-6B1E79BFEEE8}" srcOrd="1" destOrd="0" presId="urn:microsoft.com/office/officeart/2005/8/layout/vProcess5"/>
    <dgm:cxn modelId="{84A11431-4006-4645-8D5D-C36DE0721C9B}" type="presOf" srcId="{1809FC67-C3C5-40BB-A59E-FB04E608C8BC}" destId="{0E974B13-198B-46F1-A1D6-AF2A68376017}" srcOrd="0" destOrd="0" presId="urn:microsoft.com/office/officeart/2005/8/layout/vProcess5"/>
    <dgm:cxn modelId="{A2CAD5CA-8637-4081-908D-19A6E59B2F76}" srcId="{3FBC7273-E72F-47BB-A436-B794B24B8083}" destId="{7CE7AB60-F13C-4B28-8BB9-023EC814985A}" srcOrd="0" destOrd="0" parTransId="{D30E8BA5-38CA-4FC9-81B6-52ECFCC1FAA2}" sibTransId="{1809FC67-C3C5-40BB-A59E-FB04E608C8BC}"/>
    <dgm:cxn modelId="{74177678-3AC4-4129-A526-57CF5C9A19C7}" type="presOf" srcId="{7BEE2E8C-9956-451E-968F-2465D7657FD6}" destId="{2E179C4A-F556-452C-B5A1-754E33FF8C25}" srcOrd="0" destOrd="0" presId="urn:microsoft.com/office/officeart/2005/8/layout/vProcess5"/>
    <dgm:cxn modelId="{8F93E95D-7B4A-456C-B20F-FAA475E071E7}" type="presOf" srcId="{EF739774-324E-4EC0-91D7-73469F743B32}" destId="{C7107F96-1EF0-4846-8E2E-25EC6BBF5D19}" srcOrd="0" destOrd="0" presId="urn:microsoft.com/office/officeart/2005/8/layout/vProcess5"/>
    <dgm:cxn modelId="{1C686F41-48E1-4921-A3AE-6C73BAC20D64}" type="presOf" srcId="{7CE7AB60-F13C-4B28-8BB9-023EC814985A}" destId="{CCEE0B74-FE34-4AA8-B994-B1FEF5A70241}" srcOrd="1" destOrd="0" presId="urn:microsoft.com/office/officeart/2005/8/layout/vProcess5"/>
    <dgm:cxn modelId="{48BD1AD2-D8B4-4B3D-A4E3-CDFCBC7116A2}" type="presParOf" srcId="{43F190C0-172B-4DAC-AF0E-2273C1645127}" destId="{FF25BBFA-3B4B-4644-A38B-7884919CDED0}" srcOrd="0" destOrd="0" presId="urn:microsoft.com/office/officeart/2005/8/layout/vProcess5"/>
    <dgm:cxn modelId="{27CB7A59-3F5F-4C1D-BD21-F097594BC9A5}" type="presParOf" srcId="{43F190C0-172B-4DAC-AF0E-2273C1645127}" destId="{79F96901-C194-446E-8133-D95F2FC341ED}" srcOrd="1" destOrd="0" presId="urn:microsoft.com/office/officeart/2005/8/layout/vProcess5"/>
    <dgm:cxn modelId="{24336317-8CF3-4DFE-9BE1-782542E94FBA}" type="presParOf" srcId="{43F190C0-172B-4DAC-AF0E-2273C1645127}" destId="{C7107F96-1EF0-4846-8E2E-25EC6BBF5D19}" srcOrd="2" destOrd="0" presId="urn:microsoft.com/office/officeart/2005/8/layout/vProcess5"/>
    <dgm:cxn modelId="{1C3002E6-9DC1-445B-98AE-BED55F5A74EE}" type="presParOf" srcId="{43F190C0-172B-4DAC-AF0E-2273C1645127}" destId="{9A1B3F7D-4E8E-4EAB-B162-1C2DEA2D18F9}" srcOrd="3" destOrd="0" presId="urn:microsoft.com/office/officeart/2005/8/layout/vProcess5"/>
    <dgm:cxn modelId="{E62B52C6-7E83-4131-BD2D-2B11BEA9DEB8}" type="presParOf" srcId="{43F190C0-172B-4DAC-AF0E-2273C1645127}" destId="{0E974B13-198B-46F1-A1D6-AF2A68376017}" srcOrd="4" destOrd="0" presId="urn:microsoft.com/office/officeart/2005/8/layout/vProcess5"/>
    <dgm:cxn modelId="{653D7E57-76C2-469F-A248-93D6D9190708}" type="presParOf" srcId="{43F190C0-172B-4DAC-AF0E-2273C1645127}" destId="{2E179C4A-F556-452C-B5A1-754E33FF8C25}" srcOrd="5" destOrd="0" presId="urn:microsoft.com/office/officeart/2005/8/layout/vProcess5"/>
    <dgm:cxn modelId="{2F67EC91-EBCE-4640-973C-533474165EE8}" type="presParOf" srcId="{43F190C0-172B-4DAC-AF0E-2273C1645127}" destId="{CCEE0B74-FE34-4AA8-B994-B1FEF5A70241}" srcOrd="6" destOrd="0" presId="urn:microsoft.com/office/officeart/2005/8/layout/vProcess5"/>
    <dgm:cxn modelId="{2762D3B1-BCBB-44F6-A238-73DC77E6800A}" type="presParOf" srcId="{43F190C0-172B-4DAC-AF0E-2273C1645127}" destId="{F61BB2DF-22E1-4811-B7FC-B8CA32B3FCA8}" srcOrd="7" destOrd="0" presId="urn:microsoft.com/office/officeart/2005/8/layout/vProcess5"/>
    <dgm:cxn modelId="{80501A9B-446C-4A39-A2E7-4E097AB23293}" type="presParOf" srcId="{43F190C0-172B-4DAC-AF0E-2273C1645127}" destId="{46F0E429-A4FD-4FBF-87E0-6B1E79BFEE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FC1EB8-0109-412A-9B38-552A355BBCDF}">
      <dsp:nvSpPr>
        <dsp:cNvPr id="0" name=""/>
        <dsp:cNvSpPr/>
      </dsp:nvSpPr>
      <dsp:spPr>
        <a:xfrm>
          <a:off x="2016781" y="0"/>
          <a:ext cx="7127203" cy="40005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Расходы по ЖКХ и жилищному строительству;</a:t>
          </a:r>
          <a:endParaRPr lang="ru-RU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Расходы на благоустройство населенных пунктов;</a:t>
          </a:r>
          <a:endParaRPr lang="ru-RU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Расходы на научно-технические программы и проекты в области жилищно-коммунальных услуг;</a:t>
          </a:r>
          <a:endParaRPr lang="ru-RU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Расходы на обеспечение функционирования органов, осуществляющих руководство в сфере жилищно-коммунальных услуг.</a:t>
          </a:r>
          <a:endParaRPr lang="ru-RU" sz="2100" kern="1200" dirty="0"/>
        </a:p>
      </dsp:txBody>
      <dsp:txXfrm>
        <a:off x="2016781" y="0"/>
        <a:ext cx="7127203" cy="4000504"/>
      </dsp:txXfrm>
    </dsp:sp>
    <dsp:sp modelId="{93F5EEFD-D3EA-405C-9807-8C1495EB838B}">
      <dsp:nvSpPr>
        <dsp:cNvPr id="0" name=""/>
        <dsp:cNvSpPr/>
      </dsp:nvSpPr>
      <dsp:spPr>
        <a:xfrm>
          <a:off x="0" y="1000126"/>
          <a:ext cx="2007779" cy="214315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В раздел 06 входят следующие расходы: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0" y="1000126"/>
        <a:ext cx="2007779" cy="21431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F96901-C194-446E-8133-D95F2FC341ED}">
      <dsp:nvSpPr>
        <dsp:cNvPr id="0" name=""/>
        <dsp:cNvSpPr/>
      </dsp:nvSpPr>
      <dsp:spPr>
        <a:xfrm>
          <a:off x="0" y="0"/>
          <a:ext cx="6132952" cy="14144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1) бюджеты всех уровней;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0" y="0"/>
        <a:ext cx="4689483" cy="1414472"/>
      </dsp:txXfrm>
    </dsp:sp>
    <dsp:sp modelId="{C7107F96-1EF0-4846-8E2E-25EC6BBF5D19}">
      <dsp:nvSpPr>
        <dsp:cNvPr id="0" name=""/>
        <dsp:cNvSpPr/>
      </dsp:nvSpPr>
      <dsp:spPr>
        <a:xfrm>
          <a:off x="541142" y="1650217"/>
          <a:ext cx="6132952" cy="1414472"/>
        </a:xfrm>
        <a:prstGeom prst="roundRect">
          <a:avLst>
            <a:gd name="adj" fmla="val 1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2) собственные и заемные средства организаций;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541142" y="1650217"/>
        <a:ext cx="4672402" cy="1414472"/>
      </dsp:txXfrm>
    </dsp:sp>
    <dsp:sp modelId="{9A1B3F7D-4E8E-4EAB-B162-1C2DEA2D18F9}">
      <dsp:nvSpPr>
        <dsp:cNvPr id="0" name=""/>
        <dsp:cNvSpPr/>
      </dsp:nvSpPr>
      <dsp:spPr>
        <a:xfrm>
          <a:off x="1082285" y="3300435"/>
          <a:ext cx="6132952" cy="1414472"/>
        </a:xfrm>
        <a:prstGeom prst="roundRect">
          <a:avLst>
            <a:gd name="adj" fmla="val 1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3) собственные и заемные средства населения.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1082285" y="3300435"/>
        <a:ext cx="4672402" cy="1414472"/>
      </dsp:txXfrm>
    </dsp:sp>
    <dsp:sp modelId="{0E974B13-198B-46F1-A1D6-AF2A68376017}">
      <dsp:nvSpPr>
        <dsp:cNvPr id="0" name=""/>
        <dsp:cNvSpPr/>
      </dsp:nvSpPr>
      <dsp:spPr>
        <a:xfrm>
          <a:off x="5213545" y="1072641"/>
          <a:ext cx="919407" cy="919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13545" y="1072641"/>
        <a:ext cx="919407" cy="919407"/>
      </dsp:txXfrm>
    </dsp:sp>
    <dsp:sp modelId="{2E179C4A-F556-452C-B5A1-754E33FF8C25}">
      <dsp:nvSpPr>
        <dsp:cNvPr id="0" name=""/>
        <dsp:cNvSpPr/>
      </dsp:nvSpPr>
      <dsp:spPr>
        <a:xfrm>
          <a:off x="5754688" y="2713429"/>
          <a:ext cx="919407" cy="919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2771136"/>
            <a:satOff val="-53098"/>
            <a:lumOff val="-448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54688" y="2713429"/>
        <a:ext cx="919407" cy="919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572560" cy="2114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Тема 16: Бюджетное финансирование жилищно-коммунальных услуг и жилищного строительства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7858180" cy="164307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500" dirty="0" smtClean="0"/>
              <a:t>Вопросы для рассмотрения:</a:t>
            </a:r>
          </a:p>
          <a:p>
            <a:pPr algn="just"/>
            <a:r>
              <a:rPr lang="ru-RU" sz="4500" dirty="0" smtClean="0"/>
              <a:t>1.Характеристика </a:t>
            </a:r>
            <a:r>
              <a:rPr lang="ru-RU" sz="4500" dirty="0" smtClean="0"/>
              <a:t>расходов на жилищно-коммунальные услуги и жилищное строительство</a:t>
            </a:r>
          </a:p>
          <a:p>
            <a:pPr algn="just"/>
            <a:r>
              <a:rPr lang="ru-RU" sz="4500" dirty="0" smtClean="0"/>
              <a:t>2. Расходы </a:t>
            </a:r>
            <a:r>
              <a:rPr lang="ru-RU" sz="4500" dirty="0" smtClean="0"/>
              <a:t>на благоустройство населенных пунктов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Характеристика расходов на жилищно-коммунальные услуги и жилищное строительство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Состав </a:t>
            </a:r>
            <a:r>
              <a:rPr lang="ru-RU" sz="2000" dirty="0" smtClean="0"/>
              <a:t>и содержание расходов бюджета на финансирование жилищно-коммунальных услуг и жилищного строительства определяются функциональной классификацией расходов, в которой для них предусмотрен </a:t>
            </a:r>
            <a:r>
              <a:rPr lang="ru-RU" sz="2000" b="1" dirty="0" smtClean="0"/>
              <a:t>раздел 06 «Жилищно-коммунальные услуги и жилищное строительство».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857496"/>
          <a:ext cx="9144000" cy="400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86808" cy="9906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b="1" dirty="0" smtClean="0"/>
              <a:t>В жилищно-коммунальном строительстве выделяются три основных источника финансирования: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1714488"/>
          <a:ext cx="721523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67714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>	Расходы</a:t>
            </a:r>
            <a:r>
              <a:rPr lang="ru-RU" sz="2700" dirty="0" smtClean="0"/>
              <a:t>, аккумулируемые в </a:t>
            </a:r>
            <a:r>
              <a:rPr lang="ru-RU" sz="2700" b="1" dirty="0" smtClean="0"/>
              <a:t>подразделе 02 «Жилищно-коммунальное хозяйство»,</a:t>
            </a:r>
            <a:r>
              <a:rPr lang="ru-RU" sz="2700" dirty="0" smtClean="0"/>
              <a:t>отражают следующие особенности этой отрасли экономики: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51149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/>
              <a:t>высокую социальную значимость, усиливающую необходимость государственного регулирования и контроля со стороны потребителей;</a:t>
            </a:r>
          </a:p>
          <a:p>
            <a:pPr algn="just"/>
            <a:r>
              <a:rPr lang="ru-RU" dirty="0" smtClean="0"/>
              <a:t>сочетание </a:t>
            </a:r>
            <a:r>
              <a:rPr lang="ru-RU" dirty="0" smtClean="0"/>
              <a:t>производственных и непроизводственных функций, связанных с изготовлением материальных продуктов и оказанием услуг;</a:t>
            </a:r>
          </a:p>
          <a:p>
            <a:pPr algn="just"/>
            <a:r>
              <a:rPr lang="ru-RU" dirty="0" smtClean="0"/>
              <a:t>сочетание </a:t>
            </a:r>
            <a:r>
              <a:rPr lang="ru-RU" dirty="0" smtClean="0"/>
              <a:t>интересов коммерческих и некоммерческих организаций;</a:t>
            </a:r>
          </a:p>
          <a:p>
            <a:pPr algn="just"/>
            <a:r>
              <a:rPr lang="ru-RU" dirty="0" smtClean="0"/>
              <a:t>разнообразие </a:t>
            </a:r>
            <a:r>
              <a:rPr lang="ru-RU" dirty="0" smtClean="0"/>
              <a:t>организационно-правового статуса предпринимательства в сфере ЖКХ и форм собственности;</a:t>
            </a:r>
          </a:p>
          <a:p>
            <a:pPr algn="just"/>
            <a:r>
              <a:rPr lang="ru-RU" dirty="0" smtClean="0"/>
              <a:t>сочетание </a:t>
            </a:r>
            <a:r>
              <a:rPr lang="ru-RU" dirty="0" smtClean="0"/>
              <a:t>крупного и малого бизнеса;</a:t>
            </a:r>
          </a:p>
          <a:p>
            <a:pPr algn="just"/>
            <a:r>
              <a:rPr lang="ru-RU" dirty="0" smtClean="0"/>
              <a:t>расположение </a:t>
            </a:r>
            <a:r>
              <a:rPr lang="ru-RU" dirty="0" smtClean="0"/>
              <a:t>центров оказания услуг соответственно системе расселения, что обуславливает особую роль местных органов самоуправления;</a:t>
            </a:r>
          </a:p>
          <a:p>
            <a:pPr algn="just"/>
            <a:r>
              <a:rPr lang="ru-RU" dirty="0" smtClean="0"/>
              <a:t>многообразие </a:t>
            </a:r>
            <a:r>
              <a:rPr lang="ru-RU" dirty="0" smtClean="0"/>
              <a:t>потребителей.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357166"/>
            <a:ext cx="9144032" cy="614366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8194576" cy="564360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В </a:t>
            </a:r>
            <a:r>
              <a:rPr lang="ru-RU" b="1" dirty="0" smtClean="0"/>
              <a:t>настоящее время в сфере ЖКХ действует 12 нормативов государственных социальных стандартов, которые должны обеспечить качество и доступность оказываемых населению услуг. Среди них: норма обеспечения водой,; удельный вес освещения улиц; удельный вес улиц с усовершенствованным покрытием; график  подачи горячей воды; санитарная очистка территорий населённых пунктов; норматив потребления электроэнергии в домах; норма расхода газа для целей приготовления пищи.</a:t>
            </a:r>
          </a:p>
          <a:p>
            <a:pPr algn="just">
              <a:buNone/>
            </a:pPr>
            <a:r>
              <a:rPr lang="ru-RU" b="1" dirty="0" smtClean="0"/>
              <a:t>		Развитие </a:t>
            </a:r>
            <a:r>
              <a:rPr lang="ru-RU" b="1" dirty="0" smtClean="0"/>
              <a:t>этой отрасли зависит от реализации </a:t>
            </a:r>
            <a:r>
              <a:rPr lang="ru-RU" b="1" i="1" dirty="0" smtClean="0"/>
              <a:t>Концепции развития жилищно-коммунального хозяйства Республики Беларусь на период до 2015 года</a:t>
            </a:r>
            <a:r>
              <a:rPr lang="ru-RU" b="1" i="1" dirty="0" smtClean="0"/>
              <a:t>, </a:t>
            </a:r>
            <a:r>
              <a:rPr lang="ru-RU" b="1" dirty="0" smtClean="0"/>
              <a:t>одобренной </a:t>
            </a:r>
            <a:r>
              <a:rPr lang="ru-RU" b="1" dirty="0" smtClean="0"/>
              <a:t>постановлением Совет Министров Республики Беларусь от 14 июля 2003 г. № 943.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iring-a-property-mana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5720" y="428604"/>
            <a:ext cx="86439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Основная </a:t>
            </a:r>
            <a:r>
              <a:rPr lang="ru-RU" sz="2000" b="1" i="1" dirty="0" smtClean="0"/>
              <a:t>цель</a:t>
            </a:r>
            <a:r>
              <a:rPr lang="ru-RU" sz="2000" dirty="0" smtClean="0"/>
              <a:t> данной Концепции – создание экономических, правовых и организационных условий для безубыточного функционирования, дальнейшего развития и реформирования жилищно-коммунального хозяйства, способствующих повышению эффективности и надёжности систем жизнеобеспечения  населения, улучшению качества предоставляемых услуг и одновременно – снижению затрат на их производство, обеспечению социальной защиты населения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i="1" dirty="0" smtClean="0"/>
              <a:t>	Основные </a:t>
            </a:r>
            <a:r>
              <a:rPr lang="ru-RU" sz="2000" b="1" i="1" dirty="0" smtClean="0"/>
              <a:t>задачи Концепции:</a:t>
            </a:r>
            <a:endParaRPr lang="ru-RU" sz="2000" dirty="0" smtClean="0"/>
          </a:p>
          <a:p>
            <a:pPr algn="just"/>
            <a:r>
              <a:rPr lang="ru-RU" sz="2000" b="1" dirty="0" smtClean="0"/>
              <a:t>- установление и соблюдение минимальных нормативов социального стандарта по предоставлению населению услуг в области жилищно-коммунального обслуживания;</a:t>
            </a:r>
          </a:p>
          <a:p>
            <a:pPr algn="just"/>
            <a:r>
              <a:rPr lang="ru-RU" sz="2000" b="1" dirty="0" smtClean="0"/>
              <a:t>- совершенствование системы социальной защиты населения путём упорядочения существующих  льгот, усиления адресной направленности выделяемых на эти цели средств;</a:t>
            </a:r>
          </a:p>
          <a:p>
            <a:pPr algn="just"/>
            <a:r>
              <a:rPr lang="ru-RU" sz="2000" b="1" dirty="0" smtClean="0"/>
              <a:t>- дальнейшее совершенствование системы оплаты коммунальных услуг и платы за пользование жилыми помещениями;</a:t>
            </a:r>
          </a:p>
          <a:p>
            <a:pPr algn="just"/>
            <a:r>
              <a:rPr lang="ru-RU" sz="2000" b="1" dirty="0" smtClean="0"/>
              <a:t>- финансовое  оздоровление организаций жилищно-коммунального хозяйства.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57256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Расходы на благоустройство населенных пунктов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85725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Ещё </a:t>
            </a:r>
            <a:r>
              <a:rPr lang="ru-RU" sz="2000" dirty="0" smtClean="0"/>
              <a:t>одно направление расходов жилищно-коммунального хозяйства являются расходы на благоустройство  населённых пунктов. Это комплексное понятие, которое включает: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000" b="1" dirty="0" smtClean="0"/>
              <a:t>содержание дворовых территорий, подъездов, улиц и уход за </a:t>
            </a:r>
            <a:r>
              <a:rPr lang="ru-RU" sz="2000" b="1" dirty="0" smtClean="0"/>
              <a:t>ними;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000" b="1" dirty="0" smtClean="0"/>
              <a:t>уличное освещение;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000" b="1" dirty="0" smtClean="0"/>
              <a:t>озеленение;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000" b="1" dirty="0" smtClean="0"/>
              <a:t>содержание </a:t>
            </a:r>
            <a:r>
              <a:rPr lang="ru-RU" sz="2000" b="1" dirty="0" smtClean="0"/>
              <a:t>парков, скверов и уход за </a:t>
            </a:r>
            <a:r>
              <a:rPr lang="ru-RU" sz="2000" b="1" dirty="0" smtClean="0"/>
              <a:t>ними;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000" b="1" dirty="0" smtClean="0"/>
              <a:t>сбор</a:t>
            </a:r>
            <a:r>
              <a:rPr lang="ru-RU" sz="2000" b="1" dirty="0" smtClean="0"/>
              <a:t>, переработку, вывоз и уничтожение мусора и др.</a:t>
            </a:r>
          </a:p>
          <a:p>
            <a:pPr algn="just"/>
            <a:r>
              <a:rPr lang="ru-RU" sz="2000" dirty="0" smtClean="0"/>
              <a:t>	В </a:t>
            </a:r>
            <a:r>
              <a:rPr lang="ru-RU" sz="2000" dirty="0" smtClean="0"/>
              <a:t>системе Министерства жилищно-коммунального хозяйства Республики Беларусь ежегодно принимаются меры по созданию благоприятных условий проживания граждан, в том числе – по благоустройству населённых пунктов. Финансирование соответствующих мероприятий полностью возложено на местные бюджеты и является приоритетным направлением расходования средств в сфере жилищно-коммунального хозяйства.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857364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3CCD36-3E68-4C31-AFDE-013F526C8820}"/>
</file>

<file path=customXml/itemProps2.xml><?xml version="1.0" encoding="utf-8"?>
<ds:datastoreItem xmlns:ds="http://schemas.openxmlformats.org/officeDocument/2006/customXml" ds:itemID="{891AF571-689D-4CD0-A021-50FDAA16E075}"/>
</file>

<file path=customXml/itemProps3.xml><?xml version="1.0" encoding="utf-8"?>
<ds:datastoreItem xmlns:ds="http://schemas.openxmlformats.org/officeDocument/2006/customXml" ds:itemID="{C30A2ABD-CAB9-4472-A026-9E47951CDB38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</TotalTime>
  <Words>185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Тема 16: Бюджетное финансирование жилищно-коммунальных услуг и жилищного строительства </vt:lpstr>
      <vt:lpstr>Характеристика расходов на жилищно-коммунальные услуги и жилищное строительство</vt:lpstr>
      <vt:lpstr> В жилищно-коммунальном строительстве выделяются три основных источника финансирования:  </vt:lpstr>
      <vt:lpstr> Расходы, аккумулируемые в подразделе 02 «Жилищно-коммунальное хозяйство»,отражают следующие особенности этой отрасли экономики: </vt:lpstr>
      <vt:lpstr>Слайд 5</vt:lpstr>
      <vt:lpstr>Слайд 6</vt:lpstr>
      <vt:lpstr>Расходы на благоустройство населенных пунктов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16: Бюджетное финансирование жилищно-коммунальных услуг и жилищного строительства </dc:title>
  <cp:lastModifiedBy>Admin</cp:lastModifiedBy>
  <cp:revision>8</cp:revision>
  <dcterms:modified xsi:type="dcterms:W3CDTF">2015-04-26T10:29:00Z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